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52"/>
  </p:notesMasterIdLst>
  <p:sldIdLst>
    <p:sldId id="256" r:id="rId3"/>
    <p:sldId id="257" r:id="rId4"/>
    <p:sldId id="266" r:id="rId5"/>
    <p:sldId id="260" r:id="rId6"/>
    <p:sldId id="581" r:id="rId7"/>
    <p:sldId id="282" r:id="rId8"/>
    <p:sldId id="586" r:id="rId9"/>
    <p:sldId id="589" r:id="rId10"/>
    <p:sldId id="742" r:id="rId11"/>
    <p:sldId id="743" r:id="rId12"/>
    <p:sldId id="744" r:id="rId13"/>
    <p:sldId id="745" r:id="rId14"/>
    <p:sldId id="746" r:id="rId15"/>
    <p:sldId id="747" r:id="rId16"/>
    <p:sldId id="748" r:id="rId17"/>
    <p:sldId id="749" r:id="rId18"/>
    <p:sldId id="644" r:id="rId19"/>
    <p:sldId id="605" r:id="rId20"/>
    <p:sldId id="611" r:id="rId21"/>
    <p:sldId id="704" r:id="rId22"/>
    <p:sldId id="741" r:id="rId23"/>
    <p:sldId id="703" r:id="rId24"/>
    <p:sldId id="645" r:id="rId25"/>
    <p:sldId id="750" r:id="rId26"/>
    <p:sldId id="732" r:id="rId27"/>
    <p:sldId id="736" r:id="rId28"/>
    <p:sldId id="737" r:id="rId29"/>
    <p:sldId id="738" r:id="rId30"/>
    <p:sldId id="739" r:id="rId31"/>
    <p:sldId id="740" r:id="rId32"/>
    <p:sldId id="758" r:id="rId33"/>
    <p:sldId id="751" r:id="rId34"/>
    <p:sldId id="752" r:id="rId35"/>
    <p:sldId id="753" r:id="rId36"/>
    <p:sldId id="754" r:id="rId37"/>
    <p:sldId id="756" r:id="rId38"/>
    <p:sldId id="757" r:id="rId39"/>
    <p:sldId id="759" r:id="rId40"/>
    <p:sldId id="760" r:id="rId41"/>
    <p:sldId id="761" r:id="rId42"/>
    <p:sldId id="762" r:id="rId43"/>
    <p:sldId id="763" r:id="rId44"/>
    <p:sldId id="764" r:id="rId45"/>
    <p:sldId id="765" r:id="rId46"/>
    <p:sldId id="766" r:id="rId47"/>
    <p:sldId id="767" r:id="rId48"/>
    <p:sldId id="768" r:id="rId49"/>
    <p:sldId id="769" r:id="rId50"/>
    <p:sldId id="280" r:id="rId51"/>
  </p:sldIdLst>
  <p:sldSz cx="18288000" cy="10287000"/>
  <p:notesSz cx="10287000" cy="18288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orbel" panose="020B0503020204020204" pitchFamily="34" charset="0"/>
      <p:regular r:id="rId57"/>
      <p:bold r:id="rId58"/>
      <p:italic r:id="rId59"/>
      <p:boldItalic r:id="rId60"/>
    </p:embeddedFont>
    <p:embeddedFont>
      <p:font typeface="Inter" panose="02000503000000020004" pitchFamily="2" charset="0"/>
      <p:regular r:id="rId61"/>
      <p:bold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17"/>
    <p:restoredTop sz="94715"/>
  </p:normalViewPr>
  <p:slideViewPr>
    <p:cSldViewPr snapToGrid="0" snapToObjects="1">
      <p:cViewPr varScale="1">
        <p:scale>
          <a:sx n="102" d="100"/>
          <a:sy n="102" d="100"/>
        </p:scale>
        <p:origin x="5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1.fntdata"/><Relationship Id="rId89" Type="http://customschemas.google.com/relationships/presentationmetadata" Target="metadata"/><Relationship Id="rId7" Type="http://schemas.openxmlformats.org/officeDocument/2006/relationships/slide" Target="slides/slide5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3.xml"/><Relationship Id="rId61" Type="http://schemas.openxmlformats.org/officeDocument/2006/relationships/font" Target="fonts/font9.fntdata"/><Relationship Id="rId90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8114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6304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0521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859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641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0012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4650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129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9337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3800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Полиморфизм. Множественное наследование.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Полиморфизм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069366"/>
            <a:ext cx="16808631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ABC,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Shape(ABC):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area(self):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Rectangle(Shape):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width, height):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self.width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width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self.height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height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area(self):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self.width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self.height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Circle(Shape):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radius):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self.radius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radius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area(self):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3.14 *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self.radius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** 2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541DA1-255B-024D-A799-FE2613E65C66}"/>
              </a:ext>
            </a:extLst>
          </p:cNvPr>
          <p:cNvSpPr txBox="1"/>
          <p:nvPr/>
        </p:nvSpPr>
        <p:spPr>
          <a:xfrm>
            <a:off x="11282556" y="4654689"/>
            <a:ext cx="7005444" cy="563231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Тестирование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shapes = [Rectangle(3, 4), Circle(5)]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shape in shapes: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shape.area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Output: 12 and 78.5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257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Абстрактные классы и методы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069366"/>
            <a:ext cx="16808631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Абстрактные методы – это методы, которые объявлены в абстрактном классе, но не имеют конкретной реализации. Абстрактные методы служат для определения интерфейса, который должны реализовать все подклассы.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Классы, содержащие один или несколько абстрактных методов, называются абстрактными и не могут быть </a:t>
            </a:r>
            <a:r>
              <a:rPr lang="ru-RU" sz="2400" dirty="0" err="1">
                <a:latin typeface="+mn-lt"/>
                <a:cs typeface="Courier New" panose="02070309020205020404" pitchFamily="49" charset="0"/>
              </a:rPr>
              <a:t>инстанцированы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 напрямую.</a:t>
            </a:r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Абстрактные базовые классы (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ABC) 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Python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абстрактные методы определяются с помощью модуля </a:t>
            </a:r>
            <a:r>
              <a:rPr lang="en-US" sz="2400" dirty="0" err="1">
                <a:latin typeface="+mn-lt"/>
                <a:cs typeface="Courier New" panose="02070309020205020404" pitchFamily="49" charset="0"/>
              </a:rPr>
              <a:t>abc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(Abstract Base Classes). </a:t>
            </a:r>
            <a:endParaRPr lang="ru-RU" sz="2400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Этот модуль предоставляет инструменты для создания абстрактных классов и методов.</a:t>
            </a:r>
            <a:endParaRPr lang="en-US" sz="2400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769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Абстрактные классы и методы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069366"/>
            <a:ext cx="16808631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Абстрактный базовый класс: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Класс, содержащий один или несколько абстрактных методов.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Абстрактный базовый класс не может быть </a:t>
            </a:r>
            <a:r>
              <a:rPr lang="ru-RU" sz="2400" dirty="0" err="1">
                <a:latin typeface="+mn-lt"/>
                <a:cs typeface="Courier New" panose="02070309020205020404" pitchFamily="49" charset="0"/>
              </a:rPr>
              <a:t>инстанцирован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 напрямую, </a:t>
            </a:r>
            <a:r>
              <a:rPr lang="ru-RU" sz="2400" dirty="0" err="1">
                <a:latin typeface="+mn-lt"/>
                <a:cs typeface="Courier New" panose="02070309020205020404" pitchFamily="49" charset="0"/>
              </a:rPr>
              <a:t>т.е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 не может быть создан объект такого класса.</a:t>
            </a:r>
          </a:p>
          <a:p>
            <a:pPr>
              <a:lnSpc>
                <a:spcPct val="150000"/>
              </a:lnSpc>
            </a:pPr>
            <a:endParaRPr lang="ru-RU" sz="2400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Абстрактный метод: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Метод, который объявлен в абстрактном классе, но не имеет реализации.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Подклассы абстрактного класса обязаны реализовать все его абстрактные методы.</a:t>
            </a:r>
          </a:p>
          <a:p>
            <a:pPr>
              <a:lnSpc>
                <a:spcPct val="150000"/>
              </a:lnSpc>
            </a:pPr>
            <a:endParaRPr lang="ru-RU" sz="2400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Создание абстрактного класса и метода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Создайте класс, наследующий от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ABC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Используйте декоратор 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@</a:t>
            </a:r>
            <a:r>
              <a:rPr lang="en-US" sz="2400" b="1" dirty="0" err="1">
                <a:latin typeface="+mn-lt"/>
                <a:cs typeface="Courier New" panose="02070309020205020404" pitchFamily="49" charset="0"/>
              </a:rPr>
              <a:t>abstractmethod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для обозначения методов, которые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должны быть реализованы в подклассах.</a:t>
            </a:r>
            <a:endParaRPr lang="en-US" sz="2400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679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Абстрактные классы и методы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069366"/>
            <a:ext cx="16808631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ABC,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Animal(ABC):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speak(self):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Dog(Animal):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speak(self):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"Woof!"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Cat(Animal):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speak(self):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"Meow!"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Тестирование</a:t>
            </a: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animals = [Dog(), Cat()]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animal in animals: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animal.speak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753BB-498E-4447-A5F6-7CBA2E1526CF}"/>
              </a:ext>
            </a:extLst>
          </p:cNvPr>
          <p:cNvSpPr txBox="1"/>
          <p:nvPr/>
        </p:nvSpPr>
        <p:spPr>
          <a:xfrm>
            <a:off x="11282556" y="7978676"/>
            <a:ext cx="7005444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Попытка создания экземпляра 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абстрактного класса вызывает ошибку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animal = Animal()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Raises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755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Является ли класс Абстрактным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069366"/>
            <a:ext cx="16808631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Для проверки, является ли класс абстрактным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,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можно использовать модуль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ABC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и метод </a:t>
            </a:r>
            <a:r>
              <a:rPr lang="en-US" sz="2400" dirty="0" err="1">
                <a:latin typeface="+mn-lt"/>
                <a:cs typeface="Courier New" panose="02070309020205020404" pitchFamily="49" charset="0"/>
              </a:rPr>
              <a:t>inspect.isabstract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().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Абстрактные классы в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определяются с помощью модуля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ABC,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и их можно проверить на абстрактность с использованием атрибута __</a:t>
            </a:r>
            <a:r>
              <a:rPr lang="en-US" sz="2400" dirty="0" err="1">
                <a:latin typeface="+mn-lt"/>
                <a:cs typeface="Courier New" panose="02070309020205020404" pitchFamily="49" charset="0"/>
              </a:rPr>
              <a:t>abstractmethods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__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или метода </a:t>
            </a:r>
            <a:r>
              <a:rPr lang="en-US" sz="2400" dirty="0" err="1">
                <a:latin typeface="+mn-lt"/>
                <a:cs typeface="Courier New" panose="02070309020205020404" pitchFamily="49" charset="0"/>
              </a:rPr>
              <a:t>inspect.isabstract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(). 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Абстрактный класс в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имеет атрибут __</a:t>
            </a:r>
            <a:r>
              <a:rPr lang="en-US" sz="2400" dirty="0" err="1">
                <a:latin typeface="+mn-lt"/>
                <a:cs typeface="Courier New" panose="02070309020205020404" pitchFamily="49" charset="0"/>
              </a:rPr>
              <a:t>abstractmethods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__,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который содержит множество имен абстрактных методов. Если это множество не пустое, значит, класс является абстрактным.</a:t>
            </a:r>
            <a:endParaRPr lang="en-US" sz="2400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205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Является ли класс Абстрактным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3737667"/>
            <a:ext cx="1680863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ABC,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(ABC):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do_something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ConcreteClass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do_something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print("Doing something")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is_abstract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bool(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'__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__', False))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is_abstract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True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is_abstract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ConcreteClass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False</a:t>
            </a:r>
          </a:p>
        </p:txBody>
      </p:sp>
    </p:spTree>
    <p:extLst>
      <p:ext uri="{BB962C8B-B14F-4D97-AF65-F5344CB8AC3E}">
        <p14:creationId xmlns:p14="http://schemas.microsoft.com/office/powerpoint/2010/main" val="1071811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Является ли класс Абстрактным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3546693"/>
            <a:ext cx="1680863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inspect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ABC,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(ABC):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do_something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ConcreteClass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do_something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print("Doing something")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is_abstract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inspect.isabstract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is_abstract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True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is_abstract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ConcreteClass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False</a:t>
            </a:r>
          </a:p>
          <a:p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331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err="1">
                <a:solidFill>
                  <a:schemeClr val="tx1"/>
                </a:solidFill>
                <a:latin typeface="+mn-lt"/>
              </a:rPr>
              <a:t>Полимофизм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Abstract_class_method.py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Полиморфизм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 в файле: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Shapes.py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Devices.py</a:t>
            </a:r>
            <a:endParaRPr lang="en-US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507178"/>
            <a:ext cx="16743318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39" indent="-457239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Shapes.py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абстрактный класс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Shape,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определяет абстрактный метод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area().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Затем создайте несколько подклассов, таких как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Circle, Rectangle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Triangle,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которые реализуют метод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area()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для вычисления площади соответствующих фигур.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Используйте полиморфизм, чтобы создать функцию, которая принимает список фигур 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и выводит их площади.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1230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507178"/>
            <a:ext cx="16743318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39" indent="-457239">
              <a:lnSpc>
                <a:spcPct val="150000"/>
              </a:lnSpc>
              <a:buFont typeface="+mj-lt"/>
              <a:buAutoNum type="arabicPeriod" startAt="2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Devices.py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абстрактный класс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Device,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определяет абстрактные методы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turn_on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turn_off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().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Затем создайте несколько подклассов, таких как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Laptop, Smartphone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Tablet,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которые реализуют эти методы для включения и выключения устройств.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Используйте полиморфизм, чтобы создать функцию, которая принимает список устройств 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и выполняет действия включения и выключения для каждого устройства.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3936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Множественное наследование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231842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наследования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179844"/>
            <a:ext cx="16743316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Типы наследования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Одиночное наследование: Подкласс наследует от одного суперкласса.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Множественное наследование: Подкласс наследует от нескольких суперклассов.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Иерархическое наследование: Один суперкласс имеет несколько подклассов.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Многоуровневое наследование: Подкласс наследует от другого подкласса.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Проблемы множественного наследования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Множественное наследование может привести к проблемам, таким как </a:t>
            </a:r>
            <a:br>
              <a:rPr lang="ru-RU" sz="2400" dirty="0"/>
            </a:br>
            <a:r>
              <a:rPr lang="ru-RU" sz="2400" b="1" dirty="0"/>
              <a:t>"алмазная проблема", </a:t>
            </a:r>
            <a:r>
              <a:rPr lang="ru-RU" sz="2400" dirty="0"/>
              <a:t>когда один класс наследует от нескольких классов, </a:t>
            </a:r>
            <a:br>
              <a:rPr lang="ru-RU" sz="2400" dirty="0"/>
            </a:br>
            <a:r>
              <a:rPr lang="ru-RU" sz="2400" dirty="0"/>
              <a:t>имеющих общий суперкласс.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0129E5-0AA6-2C46-B03A-F5E2DF08D187}"/>
              </a:ext>
            </a:extLst>
          </p:cNvPr>
          <p:cNvSpPr/>
          <p:nvPr/>
        </p:nvSpPr>
        <p:spPr>
          <a:xfrm>
            <a:off x="6361612" y="8294914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А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C621A5-AA04-6046-9063-AADE198B9576}"/>
              </a:ext>
            </a:extLst>
          </p:cNvPr>
          <p:cNvSpPr/>
          <p:nvPr/>
        </p:nvSpPr>
        <p:spPr>
          <a:xfrm>
            <a:off x="8107681" y="885921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С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70EF0B-CE56-0B48-B185-EC2854623E7B}"/>
              </a:ext>
            </a:extLst>
          </p:cNvPr>
          <p:cNvSpPr/>
          <p:nvPr/>
        </p:nvSpPr>
        <p:spPr>
          <a:xfrm>
            <a:off x="8107681" y="7743675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В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B3131D-4A10-B843-892D-23F040434F08}"/>
              </a:ext>
            </a:extLst>
          </p:cNvPr>
          <p:cNvSpPr/>
          <p:nvPr/>
        </p:nvSpPr>
        <p:spPr>
          <a:xfrm>
            <a:off x="9853750" y="8294914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F8B941-7D1E-FC4A-AFD7-D626A99BEB87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7276012" y="8200875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A4FCDC-E1E0-2F49-8CBB-9C385E2C482D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7276012" y="8752114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BDB6C5-3C4B-8745-99A2-7198BEE2E0B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022081" y="8752114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028AEC-1161-C845-B30F-E4110706D31A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9022081" y="8200875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938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Множественное наследование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784544"/>
            <a:ext cx="167433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Множественное наследование может привести к проблемам, таким как "алмазная проблема", когда один класс наследует от нескольких классов, имеющих общий суперкласс.</a:t>
            </a: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 метод разрешения порядка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определения порядка вызова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конструкторов при множественном наследовании.</a:t>
            </a: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D441BF-4BE0-4D4A-A447-0F161F18ACD8}"/>
              </a:ext>
            </a:extLst>
          </p:cNvPr>
          <p:cNvSpPr/>
          <p:nvPr/>
        </p:nvSpPr>
        <p:spPr>
          <a:xfrm>
            <a:off x="7236823" y="4415245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А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BA9A9D9-4BFB-EF41-817C-E915532E1A9B}"/>
              </a:ext>
            </a:extLst>
          </p:cNvPr>
          <p:cNvSpPr/>
          <p:nvPr/>
        </p:nvSpPr>
        <p:spPr>
          <a:xfrm>
            <a:off x="8982892" y="4979547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С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3820393-0B51-E94B-8A2A-432DE4253456}"/>
              </a:ext>
            </a:extLst>
          </p:cNvPr>
          <p:cNvSpPr/>
          <p:nvPr/>
        </p:nvSpPr>
        <p:spPr>
          <a:xfrm>
            <a:off x="8982892" y="386400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В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206A1F-EBAA-3547-9F3D-7734DD8667E1}"/>
              </a:ext>
            </a:extLst>
          </p:cNvPr>
          <p:cNvSpPr/>
          <p:nvPr/>
        </p:nvSpPr>
        <p:spPr>
          <a:xfrm>
            <a:off x="10728961" y="4415245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A7EE70-0DCC-6348-93B4-2AB7CAEC4CF6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8151223" y="4321206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137D3F-8F53-314B-82C3-7B81ECC4EECA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8151223" y="4872445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204E0D-31F0-EB44-AA59-F9357A2DFF67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897292" y="4872445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BC6191-1C88-0B4B-A1C2-94E42ABDB47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9897292" y="4321206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516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разрешения порядка (</a:t>
            </a:r>
            <a:r>
              <a:rPr lang="en-US" dirty="0"/>
              <a:t>MRO)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784544"/>
            <a:ext cx="16743316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Метод разрешения порядка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Method Resolution Order, MRO)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определяет порядок, в котором интерпретатор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ищет методы в иерархии классов при множественном наследовании. 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Основные концепции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Линейный порядок: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создает линейный порядок для поиска методов. Это значит, что каждый класс в иерархии появляется ровно один раз в порядке поиска.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Алгоритм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C3-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линеаризации: 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используется алгоритм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C3-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линеаризации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C3 linearization),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который обеспечивает корректный порядок поиска методов при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сложном множественном наследовании.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super():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Вызов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вызова методов суперклассов в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правильном порядке.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7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Алмазная проблема и </a:t>
            </a:r>
            <a:r>
              <a:rPr lang="en-US" dirty="0"/>
              <a:t>MRO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209778"/>
            <a:ext cx="5744392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print("A")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B(A):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print("B")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C(A):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print("C")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D(B, C):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print("D")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D()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7E840-4211-9A46-8AB1-77588EC6ABC5}"/>
              </a:ext>
            </a:extLst>
          </p:cNvPr>
          <p:cNvSpPr txBox="1"/>
          <p:nvPr/>
        </p:nvSpPr>
        <p:spPr>
          <a:xfrm>
            <a:off x="7942217" y="1896270"/>
            <a:ext cx="8817430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Объяснение порядка вызова: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вызывается первым.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вызывает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B.__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B.__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вызывает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 (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согласно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MRO).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вызывает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39363F-FC16-2247-B946-921034070F1F}"/>
              </a:ext>
            </a:extLst>
          </p:cNvPr>
          <p:cNvSpPr/>
          <p:nvPr/>
        </p:nvSpPr>
        <p:spPr>
          <a:xfrm>
            <a:off x="8778241" y="73543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А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8ECB67-480A-3349-A432-4FF26AAD4202}"/>
              </a:ext>
            </a:extLst>
          </p:cNvPr>
          <p:cNvSpPr/>
          <p:nvPr/>
        </p:nvSpPr>
        <p:spPr>
          <a:xfrm>
            <a:off x="10524310" y="791869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С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9E069C-D67F-3B48-8528-FF1B98641656}"/>
              </a:ext>
            </a:extLst>
          </p:cNvPr>
          <p:cNvSpPr/>
          <p:nvPr/>
        </p:nvSpPr>
        <p:spPr>
          <a:xfrm>
            <a:off x="10524310" y="6803149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В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974EC7-8C38-AC44-83B9-320EDB06CB2B}"/>
              </a:ext>
            </a:extLst>
          </p:cNvPr>
          <p:cNvSpPr/>
          <p:nvPr/>
        </p:nvSpPr>
        <p:spPr>
          <a:xfrm>
            <a:off x="12270379" y="73543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29640F-56CB-F843-B95E-24BEDEC772B8}"/>
              </a:ext>
            </a:extLst>
          </p:cNvPr>
          <p:cNvCxnSpPr>
            <a:stCxn id="5" idx="6"/>
            <a:endCxn id="7" idx="2"/>
          </p:cNvCxnSpPr>
          <p:nvPr/>
        </p:nvCxnSpPr>
        <p:spPr>
          <a:xfrm flipV="1">
            <a:off x="9692641" y="7260349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6A610-C60C-C841-8A46-2B51C8CBC4A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9692641" y="7811588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85586B-C0DC-CA43-9CE4-5379C5B8B13D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1438710" y="7811588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4BEC21-1268-574D-81D9-58E0886B768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1438710" y="7260349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03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Алмазная проблема и </a:t>
            </a:r>
            <a:r>
              <a:rPr lang="en-US" dirty="0"/>
              <a:t>MRO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8" y="2209778"/>
            <a:ext cx="1270689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проверки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можно использовать атрибут 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или метод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().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print(D.__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mro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__)</a:t>
            </a: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или</a:t>
            </a: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D.mro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Вывод:</a:t>
            </a: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(&lt;class '__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main__.D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'&gt;, &lt;class '__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main__.B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'&gt;, &lt;class '__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main__.C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'&gt;, &lt;class '__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main__.A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'&gt;, &lt;class 'object'&gt;)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774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СЗ</a:t>
            </a:r>
            <a:r>
              <a:rPr lang="en-US" dirty="0"/>
              <a:t>-</a:t>
            </a:r>
            <a:r>
              <a:rPr lang="ru-RU" dirty="0"/>
              <a:t>линеаризации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8" y="2209778"/>
            <a:ext cx="14470382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проверки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можно использовать атрибут 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или метод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().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Алгоритм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C3-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линеаризации определяет порядок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MRO,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следуя трем основным правилам: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Исходный порядок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Parents before children):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Родительские классы проверяются перед их дочерними классами.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Левосторонний порядок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Left-to-right):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Родители проверяются слева направо.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Запрет "алмазов"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No duplicates):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Каждый класс появляется ровно один раз в порядке поиска.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613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Алмазная проблема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8" y="2209778"/>
            <a:ext cx="14470382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Передача параметров в конструкторы «алмаза» осложняется тем, что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вызовет конструкторы каждого класса только один раз. 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Как передать параметры в конструкторы классов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B,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А?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89CCD2-7471-E946-9378-E28F74C216C2}"/>
              </a:ext>
            </a:extLst>
          </p:cNvPr>
          <p:cNvSpPr/>
          <p:nvPr/>
        </p:nvSpPr>
        <p:spPr>
          <a:xfrm>
            <a:off x="6335486" y="4750154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А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83F1D3-CE7E-0743-B494-929A391009F5}"/>
              </a:ext>
            </a:extLst>
          </p:cNvPr>
          <p:cNvSpPr/>
          <p:nvPr/>
        </p:nvSpPr>
        <p:spPr>
          <a:xfrm>
            <a:off x="8081555" y="531445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С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8783BF-0912-184C-AF1F-82A0A3B72232}"/>
              </a:ext>
            </a:extLst>
          </p:cNvPr>
          <p:cNvSpPr/>
          <p:nvPr/>
        </p:nvSpPr>
        <p:spPr>
          <a:xfrm>
            <a:off x="8081555" y="4198915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В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ACAA381-760E-5847-9AE8-BFE0A2A3230C}"/>
              </a:ext>
            </a:extLst>
          </p:cNvPr>
          <p:cNvSpPr/>
          <p:nvPr/>
        </p:nvSpPr>
        <p:spPr>
          <a:xfrm>
            <a:off x="9827624" y="4750154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5BADE0-0B48-0646-A469-417ABE56FE91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7249886" y="4656115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5A8F9F-254E-2B49-AFC3-DA9DDFA64DAA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7249886" y="5207354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D5AA1A-FB81-214B-88C0-2FD8CE820455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8995955" y="5207354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418AA1-B115-BF44-A9B1-9B2EEDF59178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8995955" y="4656115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251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Множественное наследование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(live-coding/Multi-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Inheritance.py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9647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Множественное наследование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955692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 в файле: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Cars.py</a:t>
            </a: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96744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507178"/>
            <a:ext cx="16743318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39" indent="-457239">
              <a:lnSpc>
                <a:spcPct val="150000"/>
              </a:lnSpc>
              <a:buFont typeface="+mj-lt"/>
              <a:buAutoNum type="arabicPeriod" startAt="2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Cars.py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иерархию классов, которая описывает машины.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Есть базовый класс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Car.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Также есть два класса -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PassengerCar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Truck,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которые наследуются от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Car.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В классах наследниках определить методы количества пассажиров и грузоподъемность авто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соотвественно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для класса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PassengerCar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Truck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Вывести класс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Pickup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будет наследоваться от классов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PassengerCar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Truck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</a:rPr>
              <a:t>определять одновременно и количество пассажиров и грузоподъемность.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Проверить передачу параметров из конструктора класса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Pickup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в конструкторы классов предков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3877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600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1658961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Коллекция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__slots__</a:t>
            </a:r>
          </a:p>
        </p:txBody>
      </p:sp>
    </p:spTree>
    <p:extLst>
      <p:ext uri="{BB962C8B-B14F-4D97-AF65-F5344CB8AC3E}">
        <p14:creationId xmlns:p14="http://schemas.microsoft.com/office/powerpoint/2010/main" val="1060478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Коллекция __</a:t>
            </a:r>
            <a:r>
              <a:rPr lang="en-US" dirty="0"/>
              <a:t>slots__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179844"/>
            <a:ext cx="16743316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Коллекция __</a:t>
            </a:r>
            <a:r>
              <a:rPr lang="en-US" sz="2400" dirty="0"/>
              <a:t>slots__ </a:t>
            </a:r>
            <a:r>
              <a:rPr lang="ru-RU" sz="2400" dirty="0"/>
              <a:t>используется для ограничения атрибутов экземпляров класса и для оптимизации потребления памяти. 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Она позволяет избежать создания стандартного словаря __</a:t>
            </a:r>
            <a:r>
              <a:rPr lang="en-US" sz="2400" dirty="0" err="1"/>
              <a:t>dict</a:t>
            </a:r>
            <a:r>
              <a:rPr lang="en-US" sz="2400" dirty="0"/>
              <a:t>__ </a:t>
            </a:r>
            <a:r>
              <a:rPr lang="ru-RU" sz="2400" dirty="0"/>
              <a:t>для каждого экземпляра, что может существенно снизить накладные расходы, особенно при работе с большим количеством объектов.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Определяя __</a:t>
            </a:r>
            <a:r>
              <a:rPr lang="en-US" sz="2400" dirty="0"/>
              <a:t>slots__, </a:t>
            </a:r>
            <a:r>
              <a:rPr lang="ru-RU" sz="2400" dirty="0"/>
              <a:t>вы ограничиваете набор атрибутов, которые могут быть заданы для экземпляров класса. Попытка присвоить значение атрибуту, не указанному в __</a:t>
            </a:r>
            <a:r>
              <a:rPr lang="en-US" sz="2400" dirty="0"/>
              <a:t>slots__, </a:t>
            </a:r>
            <a:r>
              <a:rPr lang="ru-RU" sz="2400" dirty="0"/>
              <a:t>вызовет ошибку </a:t>
            </a:r>
            <a:r>
              <a:rPr lang="en-US" sz="2400" dirty="0" err="1"/>
              <a:t>AttributeError</a:t>
            </a:r>
            <a:r>
              <a:rPr lang="en-US" sz="2400" dirty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73493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Коллекция __</a:t>
            </a:r>
            <a:r>
              <a:rPr lang="en-US" dirty="0"/>
              <a:t>slots__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179844"/>
            <a:ext cx="16743316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Преимущества:</a:t>
            </a: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Экономия памяти: </a:t>
            </a:r>
            <a:r>
              <a:rPr lang="ru-RU" sz="2400" dirty="0"/>
              <a:t>Существенно уменьшает использование памяти за счет отсутствия словаря __</a:t>
            </a:r>
            <a:r>
              <a:rPr lang="en-US" sz="2400" dirty="0" err="1"/>
              <a:t>dict</a:t>
            </a:r>
            <a:r>
              <a:rPr lang="en-US" sz="2400" dirty="0"/>
              <a:t>__.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Ускорение доступа к атрибутам: </a:t>
            </a:r>
            <a:r>
              <a:rPr lang="ru-RU" sz="2400" dirty="0"/>
              <a:t>Доступ к атрибутам происходит быстрее, так как они хранятся в фиксированном формате.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Недостатки: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Ограниченная гибкость: </a:t>
            </a:r>
            <a:r>
              <a:rPr lang="ru-RU" sz="2400" dirty="0"/>
              <a:t>Невозможно динамически добавлять новые атрибуты экземпляру класса, не определенные в __</a:t>
            </a:r>
            <a:r>
              <a:rPr lang="en-US" sz="2400" dirty="0"/>
              <a:t>slots__.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Невозможность наследования: </a:t>
            </a:r>
            <a:r>
              <a:rPr lang="ru-RU" sz="2400" dirty="0"/>
              <a:t>Подклассы должны также определять свои __</a:t>
            </a:r>
            <a:r>
              <a:rPr lang="en-US" sz="2400" dirty="0"/>
              <a:t>slots__, </a:t>
            </a:r>
            <a:r>
              <a:rPr lang="ru-RU" sz="2400" dirty="0"/>
              <a:t>если они хотят сохранить преимущества.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Отсутствие поддержки некоторых возможностей: </a:t>
            </a:r>
            <a:r>
              <a:rPr lang="ru-RU" sz="2400" dirty="0"/>
              <a:t>Невозможно использовать атрибуты </a:t>
            </a:r>
            <a:br>
              <a:rPr lang="ru-RU" sz="2400" dirty="0"/>
            </a:br>
            <a:r>
              <a:rPr lang="ru-RU" sz="2400" dirty="0"/>
              <a:t>экземпляра, такие как __</a:t>
            </a:r>
            <a:r>
              <a:rPr lang="en-US" sz="2400" dirty="0" err="1"/>
              <a:t>dict</a:t>
            </a:r>
            <a:r>
              <a:rPr lang="en-US" sz="2400" dirty="0"/>
              <a:t>__ </a:t>
            </a:r>
            <a:r>
              <a:rPr lang="ru-RU" sz="2400" dirty="0"/>
              <a:t>и __</a:t>
            </a:r>
            <a:r>
              <a:rPr lang="en-US" sz="2400" dirty="0" err="1"/>
              <a:t>weakref</a:t>
            </a:r>
            <a:r>
              <a:rPr lang="en-US" sz="2400" dirty="0"/>
              <a:t>__, </a:t>
            </a:r>
            <a:r>
              <a:rPr lang="ru-RU" sz="2400" dirty="0"/>
              <a:t>без их явного указания в __</a:t>
            </a:r>
            <a:r>
              <a:rPr lang="en-US" sz="2400" dirty="0"/>
              <a:t>slots__.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56712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__</a:t>
            </a:r>
            <a:r>
              <a:rPr lang="en-US" dirty="0"/>
              <a:t>slots__ </a:t>
            </a:r>
            <a:r>
              <a:rPr lang="ru-RU" dirty="0"/>
              <a:t>использование памяти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0" y="2271284"/>
            <a:ext cx="7050677" cy="722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Point: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x=0, y=0):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Point2: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__slots__ = ['x', 'y']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x=0, y=0):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25178-B02C-DB41-814C-207A3A508245}"/>
              </a:ext>
            </a:extLst>
          </p:cNvPr>
          <p:cNvSpPr txBox="1"/>
          <p:nvPr/>
        </p:nvSpPr>
        <p:spPr>
          <a:xfrm>
            <a:off x="8660674" y="5254853"/>
            <a:ext cx="9627326" cy="5032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Point(10, 20)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pt2 = Point2(10, 20)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 +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120 b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pt2.__sizeof__()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32 b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065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__</a:t>
            </a:r>
            <a:r>
              <a:rPr lang="en-US" dirty="0"/>
              <a:t>slots__ </a:t>
            </a:r>
            <a:r>
              <a:rPr lang="ru-RU" dirty="0"/>
              <a:t>быстродействие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0" y="2629671"/>
            <a:ext cx="705067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Point: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x=0, y=0):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calc(self):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Point2: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__slots__ = ['x', 'y']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x=0, y=0):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calc(self):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25178-B02C-DB41-814C-207A3A508245}"/>
              </a:ext>
            </a:extLst>
          </p:cNvPr>
          <p:cNvSpPr txBox="1"/>
          <p:nvPr/>
        </p:nvSpPr>
        <p:spPr>
          <a:xfrm>
            <a:off x="8660674" y="5254853"/>
            <a:ext cx="9627326" cy="5032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Point(10, 20)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pt2 = Point2(10, 20)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timeit.timeit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pt.calc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timeit.timeit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(pt2.calc)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pt2 is ~20 % faster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492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Коллекция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__slots__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Slots_collection.py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Memory_time_slots.py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4326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Коллекция</a:t>
            </a:r>
          </a:p>
          <a:p>
            <a:pPr>
              <a:lnSpc>
                <a:spcPct val="90000"/>
              </a:lnSpc>
              <a:buSzPts val="8625"/>
            </a:pP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__slots__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5865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 в файле: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Slots.py</a:t>
            </a: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86285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507178"/>
            <a:ext cx="16743318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39" indent="-457239">
              <a:lnSpc>
                <a:spcPct val="150000"/>
              </a:lnSpc>
              <a:buFont typeface="+mj-lt"/>
              <a:buAutoNum type="arabicPeriod" startAt="3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Slots.py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два класса: один с использованием __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slots__,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а другой без его использования. Напишите методы для добавления, удаления и изменения атрибутов в обоих классах. Сравните использование памяти и поведение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в каждом случае.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ClassWithDict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не использует __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slots__,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реализуйте методы </a:t>
            </a:r>
            <a:br>
              <a:rPr lang="en-US" sz="2400" dirty="0">
                <a:solidFill>
                  <a:schemeClr val="tx1"/>
                </a:solidFill>
                <a:latin typeface="+mn-lt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</a:rPr>
              <a:t>для добавления, удаления и изменения атрибутов.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ClassWithSlots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использует __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slots__,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реализуйте аналогичные методы.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Напишите код для создания экземпляров каждого класса, добавления, удаления и изменения атрибутов.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Сравните использование памяти каждым классом.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Попробуйте получить доступ к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в обоих классах и объясните результаты.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9055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86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21670334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Вспомнили что такое наследование в объектно-ориентированном программировании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Узнали про Полиморфизм 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Вспомнили что такое абстрактные методы и как их применять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Вспомнили про множественное наследование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Узнали про коллекцию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slots__</a:t>
            </a: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Наследование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Полиморфизм. Множественное наследование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урок. Написание </a:t>
            </a:r>
            <a:r>
              <a:rPr lang="en-US" sz="2400" dirty="0"/>
              <a:t>Task Tracker. </a:t>
            </a:r>
            <a:r>
              <a:rPr lang="ru-RU" sz="2400" dirty="0"/>
              <a:t>Часть 1</a:t>
            </a:r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498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7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498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8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9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41" y="9105336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5640768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Полиморфизм и абстрактные методы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Множественное наследование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Коллекция __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slots__</a:t>
            </a:r>
            <a:endParaRPr lang="ru-RU" sz="3600" dirty="0"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Полиморфизм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Полиморфизм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Полиморфизм (от греческого "многообразие форм") — это концепция, которая позволяет использовать единый интерфейс для работы с различными типами данных. 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Основная идея полиморфизма заключается в том, что один и тот же метод или оператор может работать с объектами различных классов, наследуемых от единого базового класса.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Абстрактные базовые классы (</a:t>
            </a:r>
            <a:r>
              <a:rPr lang="en-US" sz="2400" b="1" dirty="0"/>
              <a:t>ABC)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В </a:t>
            </a:r>
            <a:r>
              <a:rPr lang="en-US" sz="2400" dirty="0"/>
              <a:t>Python </a:t>
            </a:r>
            <a:r>
              <a:rPr lang="ru-RU" sz="2400" dirty="0"/>
              <a:t>абстрактные базовые классы (</a:t>
            </a:r>
            <a:r>
              <a:rPr lang="en-US" sz="2400" dirty="0"/>
              <a:t>ABC) </a:t>
            </a:r>
            <a:r>
              <a:rPr lang="ru-RU" sz="2400" dirty="0"/>
              <a:t>предоставляют способ реализации </a:t>
            </a:r>
            <a:br>
              <a:rPr lang="en-US" sz="2400" dirty="0"/>
            </a:br>
            <a:r>
              <a:rPr lang="ru-RU" sz="2400" dirty="0"/>
              <a:t>полиморфизма через абстрактные методы, которые должны быть реализованы </a:t>
            </a:r>
            <a:br>
              <a:rPr lang="en-US" sz="2400" dirty="0"/>
            </a:br>
            <a:r>
              <a:rPr lang="ru-RU" sz="2400" dirty="0"/>
              <a:t>в подклассах.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363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Полиморфизм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438698"/>
            <a:ext cx="16808631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Animal: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speak(self):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NotImplementedError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("Subclass must implement abstract method")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Dog(Animal):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speak(self):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"Woof!"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Cat(Animal):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speak(self):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"Meow!"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make_animal_speak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(animal):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animal.speak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dog = Dog()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cat = Cat()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make_animal_speak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(dog)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Woof!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make_animal_speak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(cat)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Meow!</a:t>
            </a:r>
          </a:p>
        </p:txBody>
      </p:sp>
    </p:spTree>
    <p:extLst>
      <p:ext uri="{BB962C8B-B14F-4D97-AF65-F5344CB8AC3E}">
        <p14:creationId xmlns:p14="http://schemas.microsoft.com/office/powerpoint/2010/main" val="2056097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9921</TotalTime>
  <Words>2823</Words>
  <Application>Microsoft Macintosh PowerPoint</Application>
  <PresentationFormat>Custom</PresentationFormat>
  <Paragraphs>490</Paragraphs>
  <Slides>49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Roboto</vt:lpstr>
      <vt:lpstr>Inter</vt:lpstr>
      <vt:lpstr>Calibri</vt:lpstr>
      <vt:lpstr>Corbel</vt:lpstr>
      <vt:lpstr>Arial</vt:lpstr>
      <vt:lpstr>Courier New</vt:lpstr>
      <vt:lpstr>Apple Chancery</vt:lpstr>
      <vt:lpstr>JetBrains Mono</vt:lpstr>
      <vt:lpstr>Office Theme</vt:lpstr>
      <vt:lpstr>Custom Design</vt:lpstr>
      <vt:lpstr>Python Полиморфизм. Множественное наследование.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Полиморфизм</vt:lpstr>
      <vt:lpstr>Полиморфизм</vt:lpstr>
      <vt:lpstr>Полиморфизм</vt:lpstr>
      <vt:lpstr>Абстрактные классы и методы</vt:lpstr>
      <vt:lpstr>Абстрактные классы и методы</vt:lpstr>
      <vt:lpstr>Абстрактные классы и методы</vt:lpstr>
      <vt:lpstr>Является ли класс Абстрактным</vt:lpstr>
      <vt:lpstr>Является ли класс Абстрактным</vt:lpstr>
      <vt:lpstr>Является ли класс Абстрактным</vt:lpstr>
      <vt:lpstr>Live-coding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PowerPoint Presentation</vt:lpstr>
      <vt:lpstr>Работа в сессионных залах</vt:lpstr>
      <vt:lpstr>PowerPoint Presentation</vt:lpstr>
      <vt:lpstr>Типы наследования</vt:lpstr>
      <vt:lpstr>Множественное наследование</vt:lpstr>
      <vt:lpstr>Метод разрешения порядка (MRO)</vt:lpstr>
      <vt:lpstr>Алмазная проблема и MRO</vt:lpstr>
      <vt:lpstr>Алмазная проблема и MRO</vt:lpstr>
      <vt:lpstr>Правила СЗ-линеаризации </vt:lpstr>
      <vt:lpstr>Алмазная проблема</vt:lpstr>
      <vt:lpstr>Live-coding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PowerPoint Presentation</vt:lpstr>
      <vt:lpstr>Коллекция __slots__ </vt:lpstr>
      <vt:lpstr>Коллекция __slots__ </vt:lpstr>
      <vt:lpstr>__slots__ использование памяти</vt:lpstr>
      <vt:lpstr>__slots__ быстродействие</vt:lpstr>
      <vt:lpstr>Live-coding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111</cp:revision>
  <dcterms:created xsi:type="dcterms:W3CDTF">2022-11-15T10:50:05Z</dcterms:created>
  <dcterms:modified xsi:type="dcterms:W3CDTF">2024-12-09T21:21:42Z</dcterms:modified>
</cp:coreProperties>
</file>